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Arvo" panose="020B0604020202020204" charset="0"/>
      <p:regular r:id="rId16"/>
      <p:bold r:id="rId17"/>
      <p:italic r:id="rId18"/>
      <p:boldItalic r:id="rId19"/>
    </p:embeddedFont>
    <p:embeddedFont>
      <p:font typeface="Bodoni" panose="020B0604020202020204" charset="0"/>
      <p:regular r:id="rId20"/>
      <p:bold r:id="rId21"/>
      <p:italic r:id="rId22"/>
      <p:bold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Ubuntu" panose="020B0604020202020204" charset="0"/>
      <p:regular r:id="rId28"/>
      <p:bold r:id="rId29"/>
      <p:italic r:id="rId30"/>
      <p:boldItalic r:id="rId31"/>
    </p:embeddedFont>
    <p:embeddedFont>
      <p:font typeface="Ubuntu Light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287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4" y="471"/>
      </p:cViewPr>
      <p:guideLst>
        <p:guide orient="horz"/>
        <p:guide orient="horz" pos="3053"/>
        <p:guide orient="horz" pos="28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tableStyles" Target="tableStyles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42eb61d9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42eb61d9d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42eb61d9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42eb61d9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42eb61d9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42eb61d9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442eb61d9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442eb61d9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42eb61d9d_0_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42eb61d9d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42eb61d9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42eb61d9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42eb61d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442eb61d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101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</a:pPr>
            <a:r>
              <a:rPr lang="e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Why?  Because families go out and see movies over the holidays.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</a:pPr>
            <a:r>
              <a:rPr lang="e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looked at the month that each movie was released.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</a:pPr>
            <a:r>
              <a:rPr lang="e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December was not the month with the highest number of Disney releases.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</a:pPr>
            <a:r>
              <a:rPr lang="e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movies were released in March than any other month overall, in any year.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</a:pPr>
            <a:r>
              <a:rPr lang="e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November had the second highest number of releases.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</a:pPr>
            <a:r>
              <a:rPr lang="e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does this mean?  We believe most movies were slated for an Easter release, followed by Thanksgiving, and then Christmas.</a:t>
            </a:r>
            <a:endParaRPr sz="1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42eb61d9d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42eb61d9d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42eb61d9d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42eb61d9d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42eb61d9d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42eb61d9d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42eb61d9d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42eb61d9d_0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3c9b254f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a3c9b254f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 type="title">
  <p:cSld name="TITLE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w="38100" cap="flat" cmpd="sng">
            <a:solidFill>
              <a:srgbClr val="535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 columns slide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" name="Google Shape;69;p11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" name="Google Shape;70;p1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1113229" y="2177000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2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ubTitle" idx="3"/>
          </p:nvPr>
        </p:nvSpPr>
        <p:spPr>
          <a:xfrm>
            <a:off x="4818379" y="2177000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title" idx="4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 columns slide 1">
  <p:cSld name="TITLE_AND_TWO_COLUMNS_2">
    <p:bg>
      <p:bgPr>
        <a:solidFill>
          <a:schemeClr val="lt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8" name="Google Shape;78;p12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/>
          </p:nvPr>
        </p:nvSpPr>
        <p:spPr>
          <a:xfrm>
            <a:off x="1113228" y="2151075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"/>
          </p:nvPr>
        </p:nvSpPr>
        <p:spPr>
          <a:xfrm>
            <a:off x="1147278" y="2756525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ctrTitle" idx="2"/>
          </p:nvPr>
        </p:nvSpPr>
        <p:spPr>
          <a:xfrm>
            <a:off x="4818378" y="2151075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ubTitle" idx="3"/>
          </p:nvPr>
        </p:nvSpPr>
        <p:spPr>
          <a:xfrm>
            <a:off x="4852428" y="2756525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title" idx="4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3 columns slide">
  <p:cSld name="TITLE_AND_TWO_COLUMNS_1"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ctrTitle" idx="2"/>
          </p:nvPr>
        </p:nvSpPr>
        <p:spPr>
          <a:xfrm>
            <a:off x="11053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11053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ctrTitle" idx="3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4"/>
          </p:nvPr>
        </p:nvSpPr>
        <p:spPr>
          <a:xfrm>
            <a:off x="35152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ctrTitle" idx="5"/>
          </p:nvPr>
        </p:nvSpPr>
        <p:spPr>
          <a:xfrm>
            <a:off x="59251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6"/>
          </p:nvPr>
        </p:nvSpPr>
        <p:spPr>
          <a:xfrm>
            <a:off x="59251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cxnSp>
        <p:nvCxnSpPr>
          <p:cNvPr id="95" name="Google Shape;95;p13"/>
          <p:cNvCxnSpPr/>
          <p:nvPr/>
        </p:nvCxnSpPr>
        <p:spPr>
          <a:xfrm>
            <a:off x="3406450" y="1926825"/>
            <a:ext cx="0" cy="19413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13"/>
          <p:cNvCxnSpPr/>
          <p:nvPr/>
        </p:nvCxnSpPr>
        <p:spPr>
          <a:xfrm>
            <a:off x="5737375" y="1926825"/>
            <a:ext cx="0" cy="19413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6 columns slide">
  <p:cSld name="TITLE_AND_TWO_COLUMNS_1_1"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ctrTitle"/>
          </p:nvPr>
        </p:nvSpPr>
        <p:spPr>
          <a:xfrm>
            <a:off x="1105351" y="2765600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1"/>
          </p:nvPr>
        </p:nvSpPr>
        <p:spPr>
          <a:xfrm>
            <a:off x="980600" y="3371050"/>
            <a:ext cx="2363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ctrTitle" idx="2"/>
          </p:nvPr>
        </p:nvSpPr>
        <p:spPr>
          <a:xfrm>
            <a:off x="3484651" y="2765600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3"/>
          </p:nvPr>
        </p:nvSpPr>
        <p:spPr>
          <a:xfrm>
            <a:off x="3419975" y="3371050"/>
            <a:ext cx="22428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ctrTitle" idx="4"/>
          </p:nvPr>
        </p:nvSpPr>
        <p:spPr>
          <a:xfrm>
            <a:off x="5880251" y="2765600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5"/>
          </p:nvPr>
        </p:nvSpPr>
        <p:spPr>
          <a:xfrm>
            <a:off x="5880250" y="3371050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6"/>
          </p:nvPr>
        </p:nvSpPr>
        <p:spPr>
          <a:xfrm>
            <a:off x="773850" y="638075"/>
            <a:ext cx="7672500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107" name="Google Shape;107;p14"/>
          <p:cNvCxnSpPr/>
          <p:nvPr/>
        </p:nvCxnSpPr>
        <p:spPr>
          <a:xfrm>
            <a:off x="3343596" y="1602675"/>
            <a:ext cx="0" cy="24597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4"/>
          <p:cNvCxnSpPr/>
          <p:nvPr/>
        </p:nvCxnSpPr>
        <p:spPr>
          <a:xfrm>
            <a:off x="5739196" y="1602675"/>
            <a:ext cx="0" cy="24597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" name="Google Shape;109;p14"/>
          <p:cNvCxnSpPr/>
          <p:nvPr/>
        </p:nvCxnSpPr>
        <p:spPr>
          <a:xfrm>
            <a:off x="4233900" y="11204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1050450" y="2918000"/>
            <a:ext cx="70431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Google Shape;111;p14"/>
          <p:cNvSpPr txBox="1">
            <a:spLocks noGrp="1"/>
          </p:cNvSpPr>
          <p:nvPr>
            <p:ph type="ctrTitle" idx="7"/>
          </p:nvPr>
        </p:nvSpPr>
        <p:spPr>
          <a:xfrm>
            <a:off x="1105351" y="143637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4"/>
          <p:cNvSpPr txBox="1">
            <a:spLocks noGrp="1"/>
          </p:cNvSpPr>
          <p:nvPr>
            <p:ph type="subTitle" idx="8"/>
          </p:nvPr>
        </p:nvSpPr>
        <p:spPr>
          <a:xfrm>
            <a:off x="1073150" y="2041825"/>
            <a:ext cx="2178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ctrTitle" idx="9"/>
          </p:nvPr>
        </p:nvSpPr>
        <p:spPr>
          <a:xfrm>
            <a:off x="3484651" y="143637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subTitle" idx="13"/>
          </p:nvPr>
        </p:nvSpPr>
        <p:spPr>
          <a:xfrm>
            <a:off x="3452400" y="2041825"/>
            <a:ext cx="2178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ctrTitle" idx="14"/>
          </p:nvPr>
        </p:nvSpPr>
        <p:spPr>
          <a:xfrm>
            <a:off x="5880251" y="143637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subTitle" idx="15"/>
          </p:nvPr>
        </p:nvSpPr>
        <p:spPr>
          <a:xfrm>
            <a:off x="5831650" y="2041825"/>
            <a:ext cx="221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&amp; some text slide">
  <p:cSld name="BIG_NUMBER">
    <p:bg>
      <p:bgPr>
        <a:solidFill>
          <a:schemeClr val="l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title"/>
          </p:nvPr>
        </p:nvSpPr>
        <p:spPr>
          <a:xfrm>
            <a:off x="0" y="2466400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ome text slide 2">
  <p:cSld name="BIG_NUMBER_2"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 hasCustomPrompt="1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&amp; some text slide 1">
  <p:cSld name="BIG_NUMBER_1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 hasCustomPrompt="1"/>
          </p:nvPr>
        </p:nvSpPr>
        <p:spPr>
          <a:xfrm>
            <a:off x="742950" y="832600"/>
            <a:ext cx="7729500" cy="8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0" name="Google Shape;130;p1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subTitle" idx="1"/>
          </p:nvPr>
        </p:nvSpPr>
        <p:spPr>
          <a:xfrm>
            <a:off x="1667075" y="1469500"/>
            <a:ext cx="58098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title" idx="2" hasCustomPrompt="1"/>
          </p:nvPr>
        </p:nvSpPr>
        <p:spPr>
          <a:xfrm>
            <a:off x="742950" y="1956000"/>
            <a:ext cx="7729500" cy="8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3" name="Google Shape;133;p17"/>
          <p:cNvSpPr txBox="1">
            <a:spLocks noGrp="1"/>
          </p:cNvSpPr>
          <p:nvPr>
            <p:ph type="subTitle" idx="3"/>
          </p:nvPr>
        </p:nvSpPr>
        <p:spPr>
          <a:xfrm>
            <a:off x="1667075" y="2592900"/>
            <a:ext cx="58098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title" idx="4" hasCustomPrompt="1"/>
          </p:nvPr>
        </p:nvSpPr>
        <p:spPr>
          <a:xfrm>
            <a:off x="742950" y="3079400"/>
            <a:ext cx="7729500" cy="8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5" name="Google Shape;135;p17"/>
          <p:cNvSpPr txBox="1">
            <a:spLocks noGrp="1"/>
          </p:cNvSpPr>
          <p:nvPr>
            <p:ph type="subTitle" idx="5"/>
          </p:nvPr>
        </p:nvSpPr>
        <p:spPr>
          <a:xfrm>
            <a:off x="1667075" y="3716300"/>
            <a:ext cx="58098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frame">
  <p:cSld name="BLANK_1_1"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quare with title and text">
  <p:cSld name="CUSTOM_1">
    <p:bg>
      <p:bgPr>
        <a:solidFill>
          <a:schemeClr val="l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406950" y="352200"/>
            <a:ext cx="42879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title"/>
          </p:nvPr>
        </p:nvSpPr>
        <p:spPr>
          <a:xfrm>
            <a:off x="737850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subTitle" idx="1"/>
          </p:nvPr>
        </p:nvSpPr>
        <p:spPr>
          <a:xfrm>
            <a:off x="737850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4" name="Google Shape;144;p20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3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4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5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6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3582225" y="142617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3582225" y="2553400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3582225" y="368062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7" hasCustomPrompt="1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8" hasCustomPrompt="1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9" hasCustomPrompt="1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 with cyan frame">
  <p:cSld name="CUSTOM_1_1_1">
    <p:bg>
      <p:bgPr>
        <a:solidFill>
          <a:schemeClr val="l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609950" y="-11150"/>
            <a:ext cx="45453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48" name="Google Shape;148;p21"/>
          <p:cNvSpPr txBox="1">
            <a:spLocks noGrp="1"/>
          </p:cNvSpPr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21"/>
          <p:cNvCxnSpPr/>
          <p:nvPr/>
        </p:nvCxnSpPr>
        <p:spPr>
          <a:xfrm>
            <a:off x="7378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21"/>
          <p:cNvSpPr txBox="1">
            <a:spLocks noGrp="1"/>
          </p:cNvSpPr>
          <p:nvPr>
            <p:ph type="subTitle" idx="2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an frame 1">
  <p:cSld name="CUSTOM_1_1_1_1"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/>
          <p:nvPr/>
        </p:nvSpPr>
        <p:spPr>
          <a:xfrm>
            <a:off x="5200425" y="-11150"/>
            <a:ext cx="39549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an with title and text ">
  <p:cSld name="CUSTOM_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4696275" y="172545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subTitle" idx="1"/>
          </p:nvPr>
        </p:nvSpPr>
        <p:spPr>
          <a:xfrm>
            <a:off x="4696275" y="2839950"/>
            <a:ext cx="2770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an with title and text  1">
  <p:cSld name="CUSTOM_2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title"/>
          </p:nvPr>
        </p:nvSpPr>
        <p:spPr>
          <a:xfrm>
            <a:off x="1630100" y="172545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subTitle" idx="1"/>
          </p:nvPr>
        </p:nvSpPr>
        <p:spPr>
          <a:xfrm>
            <a:off x="1915400" y="2839950"/>
            <a:ext cx="2770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sldNum" idx="12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an with title and text">
  <p:cSld name="CUSTOM_7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-73650" y="-11150"/>
            <a:ext cx="92289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1430400" y="653850"/>
            <a:ext cx="6283200" cy="383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5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2675900" y="1220035"/>
            <a:ext cx="3926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subTitle" idx="1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frame ">
  <p:cSld name="BLANK_1_1_1">
    <p:bg>
      <p:bgPr>
        <a:solidFill>
          <a:schemeClr val="accen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783525" y="1738050"/>
            <a:ext cx="2545800" cy="166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cxnSp>
        <p:nvCxnSpPr>
          <p:cNvPr id="175" name="Google Shape;175;p26"/>
          <p:cNvCxnSpPr/>
          <p:nvPr/>
        </p:nvCxnSpPr>
        <p:spPr>
          <a:xfrm>
            <a:off x="918900" y="3511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frame  1">
  <p:cSld name="BLANK_1_1_1_1">
    <p:bg>
      <p:bgPr>
        <a:solidFill>
          <a:schemeClr val="accen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SECTION_HEADER_2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956271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1"/>
          </p:nvPr>
        </p:nvSpPr>
        <p:spPr>
          <a:xfrm>
            <a:off x="954225" y="1709475"/>
            <a:ext cx="3367200" cy="24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5177125" y="212900"/>
            <a:ext cx="3742800" cy="46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4571997" y="3832425"/>
            <a:ext cx="762000" cy="11685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" name="Google Shape;35;p4"/>
          <p:cNvCxnSpPr/>
          <p:nvPr/>
        </p:nvCxnSpPr>
        <p:spPr>
          <a:xfrm>
            <a:off x="1068750" y="134015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 1 1">
  <p:cSld name="SECTION_HEADER_2_1">
    <p:bg>
      <p:bgPr>
        <a:solidFill>
          <a:schemeClr val="l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956273" y="3469550"/>
            <a:ext cx="34830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39" name="Google Shape;39;p5"/>
          <p:cNvCxnSpPr/>
          <p:nvPr/>
        </p:nvCxnSpPr>
        <p:spPr>
          <a:xfrm>
            <a:off x="1068750" y="461975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SECTION_HEADER_1"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ubTitle" idx="1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44" name="Google Shape;44;p6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">
  <p:cSld name="CUSTOM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1395500" y="892500"/>
            <a:ext cx="6189000" cy="273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1894475" y="1126950"/>
            <a:ext cx="5397600" cy="21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2"/>
          </p:nvPr>
        </p:nvSpPr>
        <p:spPr>
          <a:xfrm>
            <a:off x="1894475" y="2977400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 type="tx">
  <p:cSld name="TITLE_AND_BODY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1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55" name="Google Shape;55;p8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TITLE_AND_BODY_2"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60" name="Google Shape;60;p9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_AND_BODY_1">
    <p:bg>
      <p:bgPr>
        <a:solidFill>
          <a:schemeClr val="lt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ubTitle" idx="1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6" name="Google Shape;66;p10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025" y="3939375"/>
            <a:ext cx="6539800" cy="47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>
            <a:spLocks noGrp="1"/>
          </p:cNvSpPr>
          <p:nvPr>
            <p:ph type="subTitle" idx="1"/>
          </p:nvPr>
        </p:nvSpPr>
        <p:spPr>
          <a:xfrm>
            <a:off x="608525" y="3454200"/>
            <a:ext cx="3606600" cy="15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The highest number of movies released in a year was in 1995 with 32 movies released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54" name="Google Shape;254;p37"/>
          <p:cNvSpPr txBox="1">
            <a:spLocks noGrp="1"/>
          </p:cNvSpPr>
          <p:nvPr>
            <p:ph type="subTitle" idx="2"/>
          </p:nvPr>
        </p:nvSpPr>
        <p:spPr>
          <a:xfrm>
            <a:off x="5068650" y="3387250"/>
            <a:ext cx="3606600" cy="15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Although 1995 did release the most amount of movies, 2016 was the highest grossing year with only 14 movies released but 2.8 billion in revenue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55" name="Google Shape;25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888" y="463371"/>
            <a:ext cx="3863881" cy="2841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6088" y="559925"/>
            <a:ext cx="3731730" cy="27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ctrTitle"/>
          </p:nvPr>
        </p:nvSpPr>
        <p:spPr>
          <a:xfrm>
            <a:off x="60425" y="473800"/>
            <a:ext cx="6157800" cy="8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Top 5 Grossing Movies</a:t>
            </a:r>
            <a:endParaRPr sz="2400"/>
          </a:p>
        </p:txBody>
      </p:sp>
      <p:sp>
        <p:nvSpPr>
          <p:cNvPr id="262" name="Google Shape;262;p38"/>
          <p:cNvSpPr txBox="1">
            <a:spLocks noGrp="1"/>
          </p:cNvSpPr>
          <p:nvPr>
            <p:ph type="subTitle" idx="4294967295"/>
          </p:nvPr>
        </p:nvSpPr>
        <p:spPr>
          <a:xfrm>
            <a:off x="646675" y="1798075"/>
            <a:ext cx="4854900" cy="21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" sz="1800">
                <a:solidFill>
                  <a:srgbClr val="FFFFFF"/>
                </a:solidFill>
              </a:rPr>
              <a:t>Star Wars Ep. VII The Force Awakens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" sz="1800">
                <a:solidFill>
                  <a:srgbClr val="FFFFFF"/>
                </a:solidFill>
              </a:rPr>
              <a:t>The Lion King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" sz="1800">
                <a:solidFill>
                  <a:srgbClr val="FFFFFF"/>
                </a:solidFill>
              </a:rPr>
              <a:t>The Avengers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" sz="1800">
                <a:solidFill>
                  <a:srgbClr val="FFFFFF"/>
                </a:solidFill>
              </a:rPr>
              <a:t>Pirates of the Caribbean: Dead Man’s Treasure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" sz="1800">
                <a:solidFill>
                  <a:srgbClr val="FFFFFF"/>
                </a:solidFill>
              </a:rPr>
              <a:t>Rogue One: A Star Wars Story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  <p:pic>
        <p:nvPicPr>
          <p:cNvPr id="263" name="Google Shape;2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775" y="1736000"/>
            <a:ext cx="3582225" cy="176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9"/>
          <p:cNvSpPr txBox="1">
            <a:spLocks noGrp="1"/>
          </p:cNvSpPr>
          <p:nvPr>
            <p:ph type="ctrTitle"/>
          </p:nvPr>
        </p:nvSpPr>
        <p:spPr>
          <a:xfrm>
            <a:off x="169400" y="475600"/>
            <a:ext cx="6157800" cy="8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Bottom 5 Grossing Movies</a:t>
            </a:r>
            <a:endParaRPr sz="2400"/>
          </a:p>
        </p:txBody>
      </p:sp>
      <p:sp>
        <p:nvSpPr>
          <p:cNvPr id="269" name="Google Shape;269;p39"/>
          <p:cNvSpPr txBox="1">
            <a:spLocks noGrp="1"/>
          </p:cNvSpPr>
          <p:nvPr>
            <p:ph type="subTitle" idx="4294967295"/>
          </p:nvPr>
        </p:nvSpPr>
        <p:spPr>
          <a:xfrm>
            <a:off x="736200" y="1890250"/>
            <a:ext cx="4626300" cy="15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" sz="1800">
                <a:solidFill>
                  <a:srgbClr val="FFFFFF"/>
                </a:solidFill>
              </a:rPr>
              <a:t>Waking Sleeping Beauty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" sz="1800">
                <a:solidFill>
                  <a:srgbClr val="FFFFFF"/>
                </a:solidFill>
              </a:rPr>
              <a:t>An Alan Smithee Film: Burn Hollywood…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" sz="1800">
                <a:solidFill>
                  <a:srgbClr val="FFFFFF"/>
                </a:solidFill>
              </a:rPr>
              <a:t>Gedo Senki (Tales from Earthsea)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" sz="1800">
                <a:solidFill>
                  <a:srgbClr val="FFFFFF"/>
                </a:solidFill>
              </a:rPr>
              <a:t>Walt and El Grupo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" sz="1800">
                <a:solidFill>
                  <a:srgbClr val="FFFFFF"/>
                </a:solidFill>
              </a:rPr>
              <a:t>Zokkomon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FFFFFF"/>
              </a:solidFill>
            </a:endParaRPr>
          </a:p>
        </p:txBody>
      </p:sp>
      <p:pic>
        <p:nvPicPr>
          <p:cNvPr id="270" name="Google Shape;27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5475" y="1457325"/>
            <a:ext cx="2228850" cy="2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>
            <a:spLocks noGrp="1"/>
          </p:cNvSpPr>
          <p:nvPr>
            <p:ph type="subTitle" idx="1"/>
          </p:nvPr>
        </p:nvSpPr>
        <p:spPr>
          <a:xfrm>
            <a:off x="614775" y="2564775"/>
            <a:ext cx="2920800" cy="15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/>
          </a:p>
        </p:txBody>
      </p:sp>
      <p:cxnSp>
        <p:nvCxnSpPr>
          <p:cNvPr id="276" name="Google Shape;276;p40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7" name="Google Shape;27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200" y="308569"/>
            <a:ext cx="8025450" cy="4526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>
            <a:spLocks noGrp="1"/>
          </p:cNvSpPr>
          <p:nvPr>
            <p:ph type="title"/>
          </p:nvPr>
        </p:nvSpPr>
        <p:spPr>
          <a:xfrm>
            <a:off x="5551025" y="774950"/>
            <a:ext cx="20337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Our Team</a:t>
            </a:r>
            <a:endParaRPr/>
          </a:p>
        </p:txBody>
      </p:sp>
      <p:sp>
        <p:nvSpPr>
          <p:cNvPr id="190" name="Google Shape;190;p29"/>
          <p:cNvSpPr txBox="1">
            <a:spLocks noGrp="1"/>
          </p:cNvSpPr>
          <p:nvPr>
            <p:ph type="body" idx="1"/>
          </p:nvPr>
        </p:nvSpPr>
        <p:spPr>
          <a:xfrm>
            <a:off x="4794725" y="996600"/>
            <a:ext cx="3546300" cy="31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/>
              <a:t>Robin Khan</a:t>
            </a:r>
            <a:endParaRPr sz="18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/>
              <a:t>Julia Shabow</a:t>
            </a:r>
            <a:endParaRPr sz="18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/>
              <a:t>Danielle Sledge</a:t>
            </a:r>
            <a:endParaRPr sz="18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/>
              <a:t>Viktoriya Tkhoryk</a:t>
            </a:r>
            <a:endParaRPr sz="18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/>
              <a:t>Garrett Watkins</a:t>
            </a:r>
            <a:endParaRPr sz="18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/>
              <a:t>Laurel Whitten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4A86E8"/>
              </a:solidFill>
            </a:endParaRPr>
          </a:p>
        </p:txBody>
      </p:sp>
      <p:pic>
        <p:nvPicPr>
          <p:cNvPr id="191" name="Google Shape;1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575" y="774950"/>
            <a:ext cx="4383483" cy="326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>
            <a:spLocks noGrp="1"/>
          </p:cNvSpPr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Our Questions</a:t>
            </a:r>
            <a:endParaRPr/>
          </a:p>
        </p:txBody>
      </p:sp>
      <p:sp>
        <p:nvSpPr>
          <p:cNvPr id="197" name="Google Shape;197;p30"/>
          <p:cNvSpPr txBox="1">
            <a:spLocks noGrp="1"/>
          </p:cNvSpPr>
          <p:nvPr>
            <p:ph type="title" idx="2"/>
          </p:nvPr>
        </p:nvSpPr>
        <p:spPr>
          <a:xfrm>
            <a:off x="4696225" y="1392075"/>
            <a:ext cx="41079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When are most movies released?</a:t>
            </a:r>
            <a:endParaRPr/>
          </a:p>
        </p:txBody>
      </p:sp>
      <p:sp>
        <p:nvSpPr>
          <p:cNvPr id="198" name="Google Shape;198;p30"/>
          <p:cNvSpPr txBox="1">
            <a:spLocks noGrp="1"/>
          </p:cNvSpPr>
          <p:nvPr>
            <p:ph type="title" idx="4"/>
          </p:nvPr>
        </p:nvSpPr>
        <p:spPr>
          <a:xfrm>
            <a:off x="4696225" y="2622100"/>
            <a:ext cx="41079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What genre had the highest amount of movies?</a:t>
            </a:r>
            <a:endParaRPr/>
          </a:p>
        </p:txBody>
      </p:sp>
      <p:sp>
        <p:nvSpPr>
          <p:cNvPr id="199" name="Google Shape;199;p30"/>
          <p:cNvSpPr txBox="1">
            <a:spLocks noGrp="1"/>
          </p:cNvSpPr>
          <p:nvPr>
            <p:ph type="title" idx="6"/>
          </p:nvPr>
        </p:nvSpPr>
        <p:spPr>
          <a:xfrm>
            <a:off x="4698275" y="3725925"/>
            <a:ext cx="41595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What years had the highest gross revenue?</a:t>
            </a:r>
            <a:endParaRPr/>
          </a:p>
        </p:txBody>
      </p:sp>
      <p:sp>
        <p:nvSpPr>
          <p:cNvPr id="200" name="Google Shape;200;p30"/>
          <p:cNvSpPr txBox="1">
            <a:spLocks noGrp="1"/>
          </p:cNvSpPr>
          <p:nvPr>
            <p:ph type="title" idx="7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201" name="Google Shape;201;p30"/>
          <p:cNvSpPr txBox="1">
            <a:spLocks noGrp="1"/>
          </p:cNvSpPr>
          <p:nvPr>
            <p:ph type="title" idx="8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</a:t>
            </a:r>
            <a:endParaRPr/>
          </a:p>
        </p:txBody>
      </p:sp>
      <p:sp>
        <p:nvSpPr>
          <p:cNvPr id="202" name="Google Shape;202;p30"/>
          <p:cNvSpPr txBox="1">
            <a:spLocks noGrp="1"/>
          </p:cNvSpPr>
          <p:nvPr>
            <p:ph type="title" idx="9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</a:t>
            </a:r>
            <a:endParaRPr/>
          </a:p>
        </p:txBody>
      </p:sp>
      <p:pic>
        <p:nvPicPr>
          <p:cNvPr id="203" name="Google Shape;20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89775"/>
            <a:ext cx="2847775" cy="156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/>
        </p:nvSpPr>
        <p:spPr>
          <a:xfrm>
            <a:off x="795900" y="2242500"/>
            <a:ext cx="46368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Ubuntu Light"/>
              <a:buChar char="●"/>
            </a:pPr>
            <a:r>
              <a:rPr lang="es" sz="18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rPr>
              <a:t>Movies are usually released during the summer and Christmas, and on Fridays.</a:t>
            </a:r>
            <a:endParaRPr sz="1800"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Ubuntu Light"/>
              <a:buChar char="●"/>
            </a:pPr>
            <a:r>
              <a:rPr lang="es" sz="18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rPr>
              <a:t>The action genre had the most movies released.</a:t>
            </a:r>
            <a:endParaRPr sz="1800"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Ubuntu Light"/>
              <a:buChar char="●"/>
            </a:pPr>
            <a:r>
              <a:rPr lang="es" sz="18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rPr>
              <a:t>Gross revenue increased consistently over time.</a:t>
            </a:r>
            <a:endParaRPr sz="1800"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209" name="Google Shape;209;p31"/>
          <p:cNvSpPr txBox="1">
            <a:spLocks noGrp="1"/>
          </p:cNvSpPr>
          <p:nvPr>
            <p:ph type="title" idx="4294967295"/>
          </p:nvPr>
        </p:nvSpPr>
        <p:spPr>
          <a:xfrm>
            <a:off x="989200" y="413575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Our Hypotheses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10" name="Google Shape;2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1499" y="1666438"/>
            <a:ext cx="3592510" cy="181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737850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Cleaning Our Data</a:t>
            </a:r>
            <a:endParaRPr/>
          </a:p>
        </p:txBody>
      </p:sp>
      <p:sp>
        <p:nvSpPr>
          <p:cNvPr id="216" name="Google Shape;216;p32"/>
          <p:cNvSpPr txBox="1">
            <a:spLocks noGrp="1"/>
          </p:cNvSpPr>
          <p:nvPr>
            <p:ph type="subTitle" idx="1"/>
          </p:nvPr>
        </p:nvSpPr>
        <p:spPr>
          <a:xfrm>
            <a:off x="737850" y="1729225"/>
            <a:ext cx="3671100" cy="24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Removed…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Empty values for genre, revenue, or MPAA rating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Movies released prior to 1990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Total gross revenue column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Split the date into month, date, and year into separate columns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Changed titles and reordered columns</a:t>
            </a:r>
            <a:endParaRPr/>
          </a:p>
        </p:txBody>
      </p:sp>
      <p:cxnSp>
        <p:nvCxnSpPr>
          <p:cNvPr id="217" name="Google Shape;217;p32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8" name="Google Shape;21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750" y="821675"/>
            <a:ext cx="4430250" cy="35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5395400" y="109570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Average Adjusted Gross by Genre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4" name="Google Shape;224;p33"/>
          <p:cNvSpPr txBox="1">
            <a:spLocks noGrp="1"/>
          </p:cNvSpPr>
          <p:nvPr>
            <p:ph type="subTitle" idx="1"/>
          </p:nvPr>
        </p:nvSpPr>
        <p:spPr>
          <a:xfrm>
            <a:off x="5395400" y="2125625"/>
            <a:ext cx="2770200" cy="12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Adventure had the highest average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25" name="Google Shape;2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4400" y="2797725"/>
            <a:ext cx="28575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625" y="1086000"/>
            <a:ext cx="5194801" cy="2971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>
            <a:spLocks noGrp="1"/>
          </p:cNvSpPr>
          <p:nvPr>
            <p:ph type="title"/>
          </p:nvPr>
        </p:nvSpPr>
        <p:spPr>
          <a:xfrm>
            <a:off x="362225" y="1277350"/>
            <a:ext cx="33753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Number of Movies Released per Month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2" name="Google Shape;232;p34"/>
          <p:cNvSpPr txBox="1">
            <a:spLocks noGrp="1"/>
          </p:cNvSpPr>
          <p:nvPr>
            <p:ph type="subTitle" idx="1"/>
          </p:nvPr>
        </p:nvSpPr>
        <p:spPr>
          <a:xfrm>
            <a:off x="967325" y="2319150"/>
            <a:ext cx="2770200" cy="12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</a:rPr>
              <a:t>March and November had the highest number of releases</a:t>
            </a:r>
            <a:endParaRPr>
              <a:solidFill>
                <a:srgbClr val="FFFFF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352" y="3182775"/>
            <a:ext cx="2958175" cy="166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2875" y="1047602"/>
            <a:ext cx="4155525" cy="30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>
            <a:spLocks noGrp="1"/>
          </p:cNvSpPr>
          <p:nvPr>
            <p:ph type="title"/>
          </p:nvPr>
        </p:nvSpPr>
        <p:spPr>
          <a:xfrm>
            <a:off x="4866650" y="1491175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</a:rPr>
              <a:t>Movie Releases by Weekday</a:t>
            </a:r>
            <a:endParaRPr sz="2200">
              <a:solidFill>
                <a:srgbClr val="FFFFFF"/>
              </a:solidFill>
            </a:endParaRPr>
          </a:p>
        </p:txBody>
      </p:sp>
      <p:sp>
        <p:nvSpPr>
          <p:cNvPr id="240" name="Google Shape;240;p35"/>
          <p:cNvSpPr txBox="1">
            <a:spLocks noGrp="1"/>
          </p:cNvSpPr>
          <p:nvPr>
            <p:ph type="subTitle" idx="1"/>
          </p:nvPr>
        </p:nvSpPr>
        <p:spPr>
          <a:xfrm>
            <a:off x="4924100" y="2712150"/>
            <a:ext cx="2770200" cy="12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Friday and Wednesday were most common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41" name="Google Shape;241;p35"/>
          <p:cNvPicPr preferRelativeResize="0"/>
          <p:nvPr/>
        </p:nvPicPr>
        <p:blipFill rotWithShape="1">
          <a:blip r:embed="rId3">
            <a:alphaModFix/>
          </a:blip>
          <a:srcRect t="9771"/>
          <a:stretch/>
        </p:blipFill>
        <p:spPr>
          <a:xfrm>
            <a:off x="448475" y="950200"/>
            <a:ext cx="3916950" cy="352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6"/>
          <p:cNvSpPr txBox="1">
            <a:spLocks noGrp="1"/>
          </p:cNvSpPr>
          <p:nvPr>
            <p:ph type="title"/>
          </p:nvPr>
        </p:nvSpPr>
        <p:spPr>
          <a:xfrm>
            <a:off x="4866650" y="1491175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</a:rPr>
              <a:t>Movie Count by Genre</a:t>
            </a:r>
            <a:endParaRPr sz="2200">
              <a:solidFill>
                <a:srgbClr val="FFFFFF"/>
              </a:solidFill>
            </a:endParaRPr>
          </a:p>
        </p:txBody>
      </p:sp>
      <p:sp>
        <p:nvSpPr>
          <p:cNvPr id="247" name="Google Shape;247;p36"/>
          <p:cNvSpPr txBox="1">
            <a:spLocks noGrp="1"/>
          </p:cNvSpPr>
          <p:nvPr>
            <p:ph type="subTitle" idx="1"/>
          </p:nvPr>
        </p:nvSpPr>
        <p:spPr>
          <a:xfrm>
            <a:off x="4924100" y="2712150"/>
            <a:ext cx="2770200" cy="12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Comedy and Adventure have the most movies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48" name="Google Shape;248;p36"/>
          <p:cNvPicPr preferRelativeResize="0"/>
          <p:nvPr/>
        </p:nvPicPr>
        <p:blipFill rotWithShape="1">
          <a:blip r:embed="rId3">
            <a:alphaModFix/>
          </a:blip>
          <a:srcRect t="3128"/>
          <a:stretch/>
        </p:blipFill>
        <p:spPr>
          <a:xfrm>
            <a:off x="186850" y="1019050"/>
            <a:ext cx="4561849" cy="343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7FABFF"/>
      </a:accent1>
      <a:accent2>
        <a:srgbClr val="BAD1FD"/>
      </a:accent2>
      <a:accent3>
        <a:srgbClr val="114AB6"/>
      </a:accent3>
      <a:accent4>
        <a:srgbClr val="22478D"/>
      </a:accent4>
      <a:accent5>
        <a:srgbClr val="135CE7"/>
      </a:accent5>
      <a:accent6>
        <a:srgbClr val="B7C8E9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349</Words>
  <Application>Microsoft Office PowerPoint</Application>
  <PresentationFormat>On-screen Show (16:9)</PresentationFormat>
  <Paragraphs>54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Ubuntu Light</vt:lpstr>
      <vt:lpstr>Ubuntu</vt:lpstr>
      <vt:lpstr>Bodoni</vt:lpstr>
      <vt:lpstr>Calibri</vt:lpstr>
      <vt:lpstr>Arvo</vt:lpstr>
      <vt:lpstr>Minimal Charm</vt:lpstr>
      <vt:lpstr>PowerPoint Presentation</vt:lpstr>
      <vt:lpstr>Our Team</vt:lpstr>
      <vt:lpstr>Our Questions</vt:lpstr>
      <vt:lpstr>Our Hypotheses</vt:lpstr>
      <vt:lpstr>Cleaning Our Data</vt:lpstr>
      <vt:lpstr>Average Adjusted Gross by Genre </vt:lpstr>
      <vt:lpstr>Number of Movies Released per Month</vt:lpstr>
      <vt:lpstr>Movie Releases by Weekday</vt:lpstr>
      <vt:lpstr>Movie Count by Genre</vt:lpstr>
      <vt:lpstr>PowerPoint Presentation</vt:lpstr>
      <vt:lpstr>Top 5 Grossing Movies</vt:lpstr>
      <vt:lpstr>Bottom 5 Grossing Movies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Danielle Sledge</cp:lastModifiedBy>
  <cp:revision>1</cp:revision>
  <dcterms:modified xsi:type="dcterms:W3CDTF">2020-10-20T00:10:49Z</dcterms:modified>
</cp:coreProperties>
</file>